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71" r:id="rId25"/>
    <p:sldId id="304" r:id="rId26"/>
    <p:sldId id="29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302" r:id="rId44"/>
    <p:sldId id="30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8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0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8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9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3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15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2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3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7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3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3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AA8D4-6888-9444-8610-4C349F8B625C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C9111-B4DD-0B49-985C-748AF837F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0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BASELINE FOR: </a:t>
            </a:r>
            <a:br>
              <a:rPr lang="en-US" dirty="0" smtClean="0"/>
            </a:br>
            <a:r>
              <a:rPr lang="en-US" dirty="0" smtClean="0"/>
              <a:t>Active voice, Comprehension (1C)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6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014" y="274638"/>
            <a:ext cx="395353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</a:t>
            </a:r>
            <a:r>
              <a:rPr lang="en-US" dirty="0" smtClean="0"/>
              <a:t>bah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2b</a:t>
            </a:r>
            <a:endParaRPr lang="en-US" sz="3600" dirty="0"/>
          </a:p>
        </p:txBody>
      </p:sp>
      <p:pic>
        <p:nvPicPr>
          <p:cNvPr id="3" name="Picture 2" descr="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7" y="4616175"/>
            <a:ext cx="1932609" cy="1932609"/>
          </a:xfrm>
          <a:prstGeom prst="rect">
            <a:avLst/>
          </a:prstGeom>
        </p:spPr>
      </p:pic>
      <p:pic>
        <p:nvPicPr>
          <p:cNvPr id="6" name="Picture 5" descr="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70" y="4616175"/>
            <a:ext cx="1932609" cy="1932609"/>
          </a:xfrm>
          <a:prstGeom prst="rect">
            <a:avLst/>
          </a:prstGeom>
        </p:spPr>
      </p:pic>
      <p:pic>
        <p:nvPicPr>
          <p:cNvPr id="7" name="Picture 6" descr="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44" y="4616175"/>
            <a:ext cx="1932609" cy="1932609"/>
          </a:xfrm>
          <a:prstGeom prst="rect">
            <a:avLst/>
          </a:prstGeom>
        </p:spPr>
      </p:pic>
      <p:pic>
        <p:nvPicPr>
          <p:cNvPr id="8" name="Picture 7" descr="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53" y="1740452"/>
            <a:ext cx="1932609" cy="193260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29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74638"/>
            <a:ext cx="5587730" cy="10616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bah bah </a:t>
            </a:r>
            <a:r>
              <a:rPr lang="en-US" dirty="0" smtClean="0"/>
              <a:t>(2 x low pitch)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2c</a:t>
            </a:r>
            <a:endParaRPr lang="en-US" sz="3600" dirty="0"/>
          </a:p>
        </p:txBody>
      </p:sp>
      <p:pic>
        <p:nvPicPr>
          <p:cNvPr id="3" name="Picture 2" descr="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1" y="4969565"/>
            <a:ext cx="1606502" cy="1606502"/>
          </a:xfrm>
          <a:prstGeom prst="rect">
            <a:avLst/>
          </a:prstGeom>
        </p:spPr>
      </p:pic>
      <p:pic>
        <p:nvPicPr>
          <p:cNvPr id="6" name="Picture 5" descr="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53" y="1678608"/>
            <a:ext cx="1606502" cy="1606502"/>
          </a:xfrm>
          <a:prstGeom prst="rect">
            <a:avLst/>
          </a:prstGeom>
        </p:spPr>
      </p:pic>
      <p:pic>
        <p:nvPicPr>
          <p:cNvPr id="7" name="Picture 6" descr="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84" y="4969565"/>
            <a:ext cx="1606502" cy="1606502"/>
          </a:xfrm>
          <a:prstGeom prst="rect">
            <a:avLst/>
          </a:prstGeom>
        </p:spPr>
      </p:pic>
      <p:pic>
        <p:nvPicPr>
          <p:cNvPr id="8" name="Picture 7" descr="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93" y="4969565"/>
            <a:ext cx="1606502" cy="160650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33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696" y="274638"/>
            <a:ext cx="6327913" cy="1039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</a:t>
            </a:r>
            <a:r>
              <a:rPr lang="en-US" dirty="0" smtClean="0"/>
              <a:t>bah bah </a:t>
            </a:r>
            <a:r>
              <a:rPr lang="en-US" dirty="0"/>
              <a:t>(2 x </a:t>
            </a:r>
            <a:r>
              <a:rPr lang="en-US" dirty="0" smtClean="0"/>
              <a:t>high </a:t>
            </a:r>
            <a:r>
              <a:rPr lang="en-US" dirty="0"/>
              <a:t>pitch)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2d</a:t>
            </a:r>
            <a:endParaRPr lang="en-US" sz="3600" dirty="0"/>
          </a:p>
        </p:txBody>
      </p:sp>
      <p:pic>
        <p:nvPicPr>
          <p:cNvPr id="3" name="Picture 2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55" y="1970899"/>
            <a:ext cx="1888436" cy="1888436"/>
          </a:xfrm>
          <a:prstGeom prst="rect">
            <a:avLst/>
          </a:prstGeom>
        </p:spPr>
      </p:pic>
      <p:pic>
        <p:nvPicPr>
          <p:cNvPr id="6" name="Picture 5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69" y="1970899"/>
            <a:ext cx="1888436" cy="1888436"/>
          </a:xfrm>
          <a:prstGeom prst="rect">
            <a:avLst/>
          </a:prstGeom>
        </p:spPr>
      </p:pic>
      <p:pic>
        <p:nvPicPr>
          <p:cNvPr id="7" name="Picture 6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9" y="4707473"/>
            <a:ext cx="1888436" cy="1888436"/>
          </a:xfrm>
          <a:prstGeom prst="rect">
            <a:avLst/>
          </a:prstGeom>
        </p:spPr>
      </p:pic>
      <p:pic>
        <p:nvPicPr>
          <p:cNvPr id="8" name="Picture 7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25" y="4707473"/>
            <a:ext cx="1888436" cy="188843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3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2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 bah (2 x high pitch)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3a</a:t>
            </a:r>
            <a:endParaRPr lang="en-US" sz="3600" dirty="0"/>
          </a:p>
        </p:txBody>
      </p:sp>
      <p:pic>
        <p:nvPicPr>
          <p:cNvPr id="6" name="Picture 5" descr="11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472" y="4494297"/>
            <a:ext cx="2363703" cy="2363703"/>
          </a:xfrm>
          <a:prstGeom prst="rect">
            <a:avLst/>
          </a:prstGeom>
        </p:spPr>
      </p:pic>
      <p:pic>
        <p:nvPicPr>
          <p:cNvPr id="8" name="Picture 7" descr="11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31" y="4494297"/>
            <a:ext cx="2363703" cy="2363703"/>
          </a:xfrm>
          <a:prstGeom prst="rect">
            <a:avLst/>
          </a:prstGeom>
        </p:spPr>
      </p:pic>
      <p:pic>
        <p:nvPicPr>
          <p:cNvPr id="9" name="Picture 8" descr="11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33" y="1850874"/>
            <a:ext cx="2363703" cy="2363703"/>
          </a:xfrm>
          <a:prstGeom prst="rect">
            <a:avLst/>
          </a:prstGeom>
        </p:spPr>
      </p:pic>
      <p:pic>
        <p:nvPicPr>
          <p:cNvPr id="10" name="Picture 9" descr="11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01" y="1850874"/>
            <a:ext cx="2363703" cy="23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3b</a:t>
            </a:r>
            <a:endParaRPr lang="en-US" sz="3600" dirty="0"/>
          </a:p>
        </p:txBody>
      </p:sp>
      <p:pic>
        <p:nvPicPr>
          <p:cNvPr id="6" name="Picture 5" descr="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14" y="4275268"/>
            <a:ext cx="2420991" cy="242099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032000" y="274638"/>
            <a:ext cx="5587730" cy="1061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bah bah (2 x low pitch)</a:t>
            </a:r>
            <a:endParaRPr lang="en-US" dirty="0"/>
          </a:p>
        </p:txBody>
      </p:sp>
      <p:pic>
        <p:nvPicPr>
          <p:cNvPr id="14" name="Picture 13" descr="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4275268"/>
            <a:ext cx="2420991" cy="2420991"/>
          </a:xfrm>
          <a:prstGeom prst="rect">
            <a:avLst/>
          </a:prstGeom>
        </p:spPr>
      </p:pic>
      <p:pic>
        <p:nvPicPr>
          <p:cNvPr id="15" name="Picture 14" descr="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04" y="4275268"/>
            <a:ext cx="2420991" cy="2420991"/>
          </a:xfrm>
          <a:prstGeom prst="rect">
            <a:avLst/>
          </a:prstGeom>
        </p:spPr>
      </p:pic>
      <p:pic>
        <p:nvPicPr>
          <p:cNvPr id="16" name="Picture 15" descr="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386" y="1854277"/>
            <a:ext cx="2420991" cy="24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8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3c</a:t>
            </a:r>
            <a:endParaRPr lang="en-US" sz="36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30856" y="319113"/>
            <a:ext cx="4747773" cy="11473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</a:t>
            </a:r>
            <a:r>
              <a:rPr lang="en-US" dirty="0" smtClean="0"/>
              <a:t>bah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</a:t>
            </a:r>
            <a:r>
              <a:rPr lang="en-US" dirty="0" smtClean="0"/>
              <a:t>bah</a:t>
            </a:r>
            <a:endParaRPr lang="en-US" dirty="0"/>
          </a:p>
        </p:txBody>
      </p:sp>
      <p:pic>
        <p:nvPicPr>
          <p:cNvPr id="7" name="Picture 6" descr="14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98" y="1624324"/>
            <a:ext cx="2693038" cy="2693038"/>
          </a:xfrm>
          <a:prstGeom prst="rect">
            <a:avLst/>
          </a:prstGeom>
        </p:spPr>
      </p:pic>
      <p:pic>
        <p:nvPicPr>
          <p:cNvPr id="9" name="Picture 8" descr="14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58" y="4164962"/>
            <a:ext cx="2693038" cy="2693038"/>
          </a:xfrm>
          <a:prstGeom prst="rect">
            <a:avLst/>
          </a:prstGeom>
        </p:spPr>
      </p:pic>
      <p:pic>
        <p:nvPicPr>
          <p:cNvPr id="10" name="Picture 9" descr="14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737" y="4164962"/>
            <a:ext cx="2693038" cy="2693038"/>
          </a:xfrm>
          <a:prstGeom prst="rect">
            <a:avLst/>
          </a:prstGeom>
        </p:spPr>
      </p:pic>
      <p:pic>
        <p:nvPicPr>
          <p:cNvPr id="11" name="Picture 10" descr="14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56" y="1624324"/>
            <a:ext cx="2693038" cy="26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3d</a:t>
            </a:r>
            <a:endParaRPr lang="en-US" sz="36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67014" y="274638"/>
            <a:ext cx="395353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</a:t>
            </a:r>
            <a:r>
              <a:rPr lang="en-US" dirty="0" smtClean="0"/>
              <a:t>bah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bah</a:t>
            </a:r>
            <a:endParaRPr lang="en-US" dirty="0"/>
          </a:p>
        </p:txBody>
      </p:sp>
      <p:pic>
        <p:nvPicPr>
          <p:cNvPr id="7" name="Picture 6" descr="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5340"/>
            <a:ext cx="2422660" cy="2422660"/>
          </a:xfrm>
          <a:prstGeom prst="rect">
            <a:avLst/>
          </a:prstGeom>
        </p:spPr>
      </p:pic>
      <p:pic>
        <p:nvPicPr>
          <p:cNvPr id="8" name="Picture 7" descr="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02" y="1788821"/>
            <a:ext cx="2422660" cy="2422660"/>
          </a:xfrm>
          <a:prstGeom prst="rect">
            <a:avLst/>
          </a:prstGeom>
        </p:spPr>
      </p:pic>
      <p:pic>
        <p:nvPicPr>
          <p:cNvPr id="9" name="Picture 8" descr="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58" y="1788821"/>
            <a:ext cx="2422660" cy="2422660"/>
          </a:xfrm>
          <a:prstGeom prst="rect">
            <a:avLst/>
          </a:prstGeom>
        </p:spPr>
      </p:pic>
      <p:pic>
        <p:nvPicPr>
          <p:cNvPr id="10" name="Picture 9" descr="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40" y="4435340"/>
            <a:ext cx="2422660" cy="24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/>
              <a:t>4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0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4a</a:t>
            </a:r>
            <a:endParaRPr lang="en-US" sz="3600" dirty="0"/>
          </a:p>
        </p:txBody>
      </p:sp>
      <p:pic>
        <p:nvPicPr>
          <p:cNvPr id="6" name="Picture 5" descr="16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04" y="4499357"/>
            <a:ext cx="2358643" cy="2358643"/>
          </a:xfrm>
          <a:prstGeom prst="rect">
            <a:avLst/>
          </a:prstGeom>
        </p:spPr>
      </p:pic>
      <p:pic>
        <p:nvPicPr>
          <p:cNvPr id="7" name="Picture 6" descr="16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9357"/>
            <a:ext cx="2358643" cy="2358643"/>
          </a:xfrm>
          <a:prstGeom prst="rect">
            <a:avLst/>
          </a:prstGeom>
        </p:spPr>
      </p:pic>
      <p:pic>
        <p:nvPicPr>
          <p:cNvPr id="8" name="Picture 7" descr="16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29" y="1878754"/>
            <a:ext cx="2358643" cy="2358643"/>
          </a:xfrm>
          <a:prstGeom prst="rect">
            <a:avLst/>
          </a:prstGeom>
        </p:spPr>
      </p:pic>
      <p:pic>
        <p:nvPicPr>
          <p:cNvPr id="9" name="Picture 8" descr="16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13" y="4499357"/>
            <a:ext cx="2358643" cy="235864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032000" y="274638"/>
            <a:ext cx="5587730" cy="1061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bah bah (2 x low pitch)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7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INSTRUCTIONS: </a:t>
            </a:r>
            <a:br>
              <a:rPr lang="en-US" dirty="0" smtClean="0"/>
            </a:br>
            <a:r>
              <a:rPr lang="en-US" dirty="0" smtClean="0"/>
              <a:t>You </a:t>
            </a:r>
            <a:r>
              <a:rPr lang="en-US" dirty="0"/>
              <a:t>are going to see two pictures: one on your left and one on your right. </a:t>
            </a:r>
            <a:r>
              <a:rPr lang="en-US" dirty="0" smtClean="0"/>
              <a:t>Press </a:t>
            </a:r>
            <a:r>
              <a:rPr lang="en-US" dirty="0"/>
              <a:t>the button that is on the side of the picture that matches the </a:t>
            </a:r>
            <a:r>
              <a:rPr lang="en-US" dirty="0" smtClean="0"/>
              <a:t>sounds </a:t>
            </a:r>
            <a:r>
              <a:rPr lang="en-US" dirty="0"/>
              <a:t>you hear.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3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4b</a:t>
            </a:r>
            <a:endParaRPr lang="en-US" sz="36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67014" y="274638"/>
            <a:ext cx="395353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</a:t>
            </a:r>
            <a:r>
              <a:rPr lang="en-US" dirty="0" smtClean="0"/>
              <a:t>bah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bah</a:t>
            </a:r>
            <a:endParaRPr lang="en-US" dirty="0"/>
          </a:p>
        </p:txBody>
      </p:sp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2748"/>
            <a:ext cx="2465252" cy="2465252"/>
          </a:xfrm>
          <a:prstGeom prst="rect">
            <a:avLst/>
          </a:prstGeom>
        </p:spPr>
      </p:pic>
      <p:pic>
        <p:nvPicPr>
          <p:cNvPr id="8" name="Picture 7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45" y="1564818"/>
            <a:ext cx="2465252" cy="2465252"/>
          </a:xfrm>
          <a:prstGeom prst="rect">
            <a:avLst/>
          </a:prstGeom>
        </p:spPr>
      </p:pic>
      <p:pic>
        <p:nvPicPr>
          <p:cNvPr id="9" name="Picture 8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98" y="1564818"/>
            <a:ext cx="2465252" cy="2465252"/>
          </a:xfrm>
          <a:prstGeom prst="rect">
            <a:avLst/>
          </a:prstGeom>
        </p:spPr>
      </p:pic>
      <p:pic>
        <p:nvPicPr>
          <p:cNvPr id="10" name="Picture 9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53" y="4392748"/>
            <a:ext cx="2465252" cy="24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7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4c</a:t>
            </a:r>
            <a:endParaRPr lang="en-US" sz="36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bah bah (2 x high pitch)</a:t>
            </a:r>
            <a:endParaRPr lang="en-US" dirty="0"/>
          </a:p>
        </p:txBody>
      </p:sp>
      <p:pic>
        <p:nvPicPr>
          <p:cNvPr id="7" name="Picture 6" descr="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01" y="4389947"/>
            <a:ext cx="2468053" cy="2468053"/>
          </a:xfrm>
          <a:prstGeom prst="rect">
            <a:avLst/>
          </a:prstGeom>
        </p:spPr>
      </p:pic>
      <p:pic>
        <p:nvPicPr>
          <p:cNvPr id="8" name="Picture 7" descr="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5" y="1697493"/>
            <a:ext cx="2468053" cy="2468053"/>
          </a:xfrm>
          <a:prstGeom prst="rect">
            <a:avLst/>
          </a:prstGeom>
        </p:spPr>
      </p:pic>
      <p:pic>
        <p:nvPicPr>
          <p:cNvPr id="9" name="Picture 8" descr="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63" y="1697493"/>
            <a:ext cx="2468053" cy="2468053"/>
          </a:xfrm>
          <a:prstGeom prst="rect">
            <a:avLst/>
          </a:prstGeom>
        </p:spPr>
      </p:pic>
      <p:pic>
        <p:nvPicPr>
          <p:cNvPr id="10" name="Picture 9" descr="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93" y="1697493"/>
            <a:ext cx="2468053" cy="24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75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4d</a:t>
            </a:r>
            <a:endParaRPr lang="en-US" sz="3600" dirty="0"/>
          </a:p>
        </p:txBody>
      </p:sp>
      <p:pic>
        <p:nvPicPr>
          <p:cNvPr id="6" name="Picture 5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8" y="4624394"/>
            <a:ext cx="2233606" cy="2233606"/>
          </a:xfrm>
          <a:prstGeom prst="rect">
            <a:avLst/>
          </a:prstGeom>
        </p:spPr>
      </p:pic>
      <p:pic>
        <p:nvPicPr>
          <p:cNvPr id="8" name="Picture 7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37" y="1970899"/>
            <a:ext cx="2233606" cy="2233606"/>
          </a:xfrm>
          <a:prstGeom prst="rect">
            <a:avLst/>
          </a:prstGeom>
        </p:spPr>
      </p:pic>
      <p:pic>
        <p:nvPicPr>
          <p:cNvPr id="9" name="Picture 8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6" y="1970899"/>
            <a:ext cx="2233606" cy="2233606"/>
          </a:xfrm>
          <a:prstGeom prst="rect">
            <a:avLst/>
          </a:prstGeom>
        </p:spPr>
      </p:pic>
      <p:pic>
        <p:nvPicPr>
          <p:cNvPr id="10" name="Picture 9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94" y="1970899"/>
            <a:ext cx="2233606" cy="223360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30856" y="319113"/>
            <a:ext cx="4747773" cy="11473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</a:t>
            </a:r>
            <a:r>
              <a:rPr lang="en-US" dirty="0" smtClean="0"/>
              <a:t>bah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</a:t>
            </a:r>
            <a:r>
              <a:rPr lang="en-US" dirty="0" smtClean="0"/>
              <a:t>bah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7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BASELINE FOR: Active Voice, Production</a:t>
            </a:r>
            <a:br>
              <a:rPr lang="en-US" dirty="0" smtClean="0"/>
            </a:br>
            <a:r>
              <a:rPr lang="en-US" dirty="0" smtClean="0"/>
              <a:t> (1P)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0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INSTRUCTIONS: </a:t>
            </a:r>
            <a:br>
              <a:rPr lang="en-US" dirty="0" smtClean="0"/>
            </a:br>
            <a:r>
              <a:rPr lang="en-US" dirty="0" smtClean="0"/>
              <a:t>Silently say your bah so that it matches the picture you see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50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43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1a</a:t>
            </a:r>
            <a:endParaRPr lang="en-US" sz="3600" dirty="0"/>
          </a:p>
        </p:txBody>
      </p:sp>
      <p:pic>
        <p:nvPicPr>
          <p:cNvPr id="3" name="Picture 2" descr="9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91" y="319113"/>
            <a:ext cx="3025913" cy="3025913"/>
          </a:xfrm>
          <a:prstGeom prst="rect">
            <a:avLst/>
          </a:prstGeom>
        </p:spPr>
      </p:pic>
      <p:pic>
        <p:nvPicPr>
          <p:cNvPr id="10" name="Picture 9" descr="9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60" y="3729339"/>
            <a:ext cx="3025913" cy="30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2" y="4129113"/>
            <a:ext cx="2578055" cy="2578055"/>
          </a:xfrm>
          <a:prstGeom prst="rect">
            <a:avLst/>
          </a:prstGeom>
        </p:spPr>
      </p:pic>
      <p:pic>
        <p:nvPicPr>
          <p:cNvPr id="6" name="Picture 5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51" y="1082260"/>
            <a:ext cx="2700277" cy="27002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1b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4130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890" y="274638"/>
            <a:ext cx="6594371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             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1c</a:t>
            </a:r>
            <a:endParaRPr lang="en-US" sz="3600" dirty="0"/>
          </a:p>
        </p:txBody>
      </p:sp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27" y="3710609"/>
            <a:ext cx="3049865" cy="3049865"/>
          </a:xfrm>
          <a:prstGeom prst="rect">
            <a:avLst/>
          </a:prstGeom>
        </p:spPr>
      </p:pic>
      <p:pic>
        <p:nvPicPr>
          <p:cNvPr id="12" name="Picture 11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45" y="3703476"/>
            <a:ext cx="3056998" cy="305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1d</a:t>
            </a:r>
            <a:endParaRPr lang="en-US" sz="3600" dirty="0"/>
          </a:p>
        </p:txBody>
      </p:sp>
      <p:pic>
        <p:nvPicPr>
          <p:cNvPr id="7" name="Picture 6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18" y="198783"/>
            <a:ext cx="2769343" cy="2769343"/>
          </a:xfrm>
          <a:prstGeom prst="rect">
            <a:avLst/>
          </a:prstGeom>
        </p:spPr>
      </p:pic>
      <p:pic>
        <p:nvPicPr>
          <p:cNvPr id="11" name="Picture 10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2" y="198783"/>
            <a:ext cx="2769343" cy="27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77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17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2a</a:t>
            </a:r>
            <a:endParaRPr lang="en-US" sz="3600" dirty="0"/>
          </a:p>
        </p:txBody>
      </p:sp>
      <p:pic>
        <p:nvPicPr>
          <p:cNvPr id="7" name="Picture 6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80" y="3843130"/>
            <a:ext cx="2896344" cy="2896344"/>
          </a:xfrm>
          <a:prstGeom prst="rect">
            <a:avLst/>
          </a:prstGeom>
        </p:spPr>
      </p:pic>
      <p:pic>
        <p:nvPicPr>
          <p:cNvPr id="10" name="Picture 9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2" y="274638"/>
            <a:ext cx="2896344" cy="28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2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0923" y="295878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2b</a:t>
            </a:r>
            <a:endParaRPr lang="en-US" sz="3600" dirty="0"/>
          </a:p>
        </p:txBody>
      </p:sp>
      <p:pic>
        <p:nvPicPr>
          <p:cNvPr id="12" name="Picture 11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97" y="295878"/>
            <a:ext cx="3270674" cy="3270674"/>
          </a:xfrm>
          <a:prstGeom prst="rect">
            <a:avLst/>
          </a:prstGeom>
        </p:spPr>
      </p:pic>
      <p:pic>
        <p:nvPicPr>
          <p:cNvPr id="11" name="Picture 10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56" y="295878"/>
            <a:ext cx="3270674" cy="32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2c</a:t>
            </a:r>
            <a:endParaRPr lang="en-US" sz="3600" dirty="0"/>
          </a:p>
        </p:txBody>
      </p:sp>
      <p:pic>
        <p:nvPicPr>
          <p:cNvPr id="3" name="Picture 2" descr="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73" y="541130"/>
            <a:ext cx="2959653" cy="2959653"/>
          </a:xfrm>
          <a:prstGeom prst="rect">
            <a:avLst/>
          </a:prstGeom>
        </p:spPr>
      </p:pic>
      <p:pic>
        <p:nvPicPr>
          <p:cNvPr id="10" name="Picture 9" descr="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15" y="3500783"/>
            <a:ext cx="2959653" cy="29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1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2d</a:t>
            </a:r>
            <a:endParaRPr lang="en-US" sz="3600" dirty="0"/>
          </a:p>
        </p:txBody>
      </p:sp>
      <p:pic>
        <p:nvPicPr>
          <p:cNvPr id="3" name="Picture 2" descr="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530" y="4029721"/>
            <a:ext cx="2644589" cy="2644589"/>
          </a:xfrm>
          <a:prstGeom prst="rect">
            <a:avLst/>
          </a:prstGeom>
        </p:spPr>
      </p:pic>
      <p:pic>
        <p:nvPicPr>
          <p:cNvPr id="10" name="Picture 9" descr="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19" y="4029721"/>
            <a:ext cx="2644589" cy="26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19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52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a</a:t>
            </a:r>
            <a:endParaRPr lang="en-US" sz="3600" dirty="0"/>
          </a:p>
        </p:txBody>
      </p:sp>
      <p:pic>
        <p:nvPicPr>
          <p:cNvPr id="2" name="Picture 1" descr="14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72" y="3156906"/>
            <a:ext cx="3478695" cy="3478695"/>
          </a:xfrm>
          <a:prstGeom prst="rect">
            <a:avLst/>
          </a:prstGeom>
        </p:spPr>
      </p:pic>
      <p:pic>
        <p:nvPicPr>
          <p:cNvPr id="6" name="Picture 5" descr="14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52" y="3156906"/>
            <a:ext cx="3478695" cy="34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96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b</a:t>
            </a:r>
            <a:endParaRPr lang="en-US" sz="3600" dirty="0"/>
          </a:p>
        </p:txBody>
      </p:sp>
      <p:pic>
        <p:nvPicPr>
          <p:cNvPr id="5" name="Picture 4" descr="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73" y="319113"/>
            <a:ext cx="2982887" cy="2982887"/>
          </a:xfrm>
          <a:prstGeom prst="rect">
            <a:avLst/>
          </a:prstGeom>
        </p:spPr>
      </p:pic>
      <p:pic>
        <p:nvPicPr>
          <p:cNvPr id="7" name="Picture 6" descr="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21" y="3709460"/>
            <a:ext cx="2982887" cy="29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88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c</a:t>
            </a:r>
            <a:endParaRPr lang="en-US" sz="3600" dirty="0"/>
          </a:p>
        </p:txBody>
      </p:sp>
      <p:pic>
        <p:nvPicPr>
          <p:cNvPr id="3" name="Picture 2" descr="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77" y="749204"/>
            <a:ext cx="3114261" cy="3114261"/>
          </a:xfrm>
          <a:prstGeom prst="rect">
            <a:avLst/>
          </a:prstGeom>
        </p:spPr>
      </p:pic>
      <p:pic>
        <p:nvPicPr>
          <p:cNvPr id="7" name="Picture 6" descr="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70" y="749204"/>
            <a:ext cx="3114261" cy="31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79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d</a:t>
            </a:r>
            <a:endParaRPr lang="en-US" sz="3600" dirty="0"/>
          </a:p>
        </p:txBody>
      </p:sp>
      <p:pic>
        <p:nvPicPr>
          <p:cNvPr id="3" name="Picture 2" descr="11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26" y="3500782"/>
            <a:ext cx="3213652" cy="3213652"/>
          </a:xfrm>
          <a:prstGeom prst="rect">
            <a:avLst/>
          </a:prstGeom>
        </p:spPr>
      </p:pic>
      <p:pic>
        <p:nvPicPr>
          <p:cNvPr id="6" name="Picture 5" descr="11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16" y="637074"/>
            <a:ext cx="3213651" cy="32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014" y="274638"/>
            <a:ext cx="395353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</a:t>
            </a:r>
            <a:r>
              <a:rPr lang="en-US" dirty="0" smtClean="0"/>
              <a:t>bah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bah</a:t>
            </a:r>
            <a:endParaRPr lang="en-US" dirty="0"/>
          </a:p>
        </p:txBody>
      </p:sp>
      <p:pic>
        <p:nvPicPr>
          <p:cNvPr id="5" name="Picture 4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23" y="4187744"/>
            <a:ext cx="1966247" cy="1966247"/>
          </a:xfrm>
          <a:prstGeom prst="rect">
            <a:avLst/>
          </a:prstGeom>
        </p:spPr>
      </p:pic>
      <p:pic>
        <p:nvPicPr>
          <p:cNvPr id="6" name="Picture 5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76" y="2409365"/>
            <a:ext cx="1778379" cy="1778379"/>
          </a:xfrm>
          <a:prstGeom prst="rect">
            <a:avLst/>
          </a:prstGeom>
        </p:spPr>
      </p:pic>
      <p:pic>
        <p:nvPicPr>
          <p:cNvPr id="7" name="Picture 6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45" y="4187744"/>
            <a:ext cx="1966247" cy="1966247"/>
          </a:xfrm>
          <a:prstGeom prst="rect">
            <a:avLst/>
          </a:prstGeom>
        </p:spPr>
      </p:pic>
      <p:pic>
        <p:nvPicPr>
          <p:cNvPr id="8" name="Picture 7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53" y="4187744"/>
            <a:ext cx="1966247" cy="196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1a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0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  <a:r>
              <a:rPr lang="en-US" sz="3600" dirty="0" smtClean="0"/>
              <a:t>a</a:t>
            </a:r>
            <a:endParaRPr lang="en-US" sz="3600" dirty="0"/>
          </a:p>
        </p:txBody>
      </p:sp>
      <p:pic>
        <p:nvPicPr>
          <p:cNvPr id="3" name="Picture 2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8" y="319112"/>
            <a:ext cx="2695757" cy="2695757"/>
          </a:xfrm>
          <a:prstGeom prst="rect">
            <a:avLst/>
          </a:prstGeom>
        </p:spPr>
      </p:pic>
      <p:pic>
        <p:nvPicPr>
          <p:cNvPr id="7" name="Picture 6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55" y="319113"/>
            <a:ext cx="2782957" cy="2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1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  <a:r>
              <a:rPr lang="en-US" sz="3600" dirty="0" smtClean="0"/>
              <a:t>b</a:t>
            </a:r>
            <a:endParaRPr lang="en-US" sz="3600" dirty="0"/>
          </a:p>
        </p:txBody>
      </p:sp>
      <p:pic>
        <p:nvPicPr>
          <p:cNvPr id="2" name="Picture 1" descr="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94" y="3655391"/>
            <a:ext cx="3036957" cy="3036957"/>
          </a:xfrm>
          <a:prstGeom prst="rect">
            <a:avLst/>
          </a:prstGeom>
        </p:spPr>
      </p:pic>
      <p:pic>
        <p:nvPicPr>
          <p:cNvPr id="4" name="Picture 3" descr="13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46" y="3655391"/>
            <a:ext cx="3036957" cy="30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97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  <a:r>
              <a:rPr lang="en-US" sz="3600" dirty="0" smtClean="0"/>
              <a:t>c</a:t>
            </a:r>
            <a:endParaRPr lang="en-US" sz="3600" dirty="0"/>
          </a:p>
        </p:txBody>
      </p:sp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48" y="3561522"/>
            <a:ext cx="3296478" cy="3296478"/>
          </a:xfrm>
          <a:prstGeom prst="rect">
            <a:avLst/>
          </a:prstGeom>
        </p:spPr>
      </p:pic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13" y="120330"/>
            <a:ext cx="3296478" cy="32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79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  <a:r>
              <a:rPr lang="en-US" sz="3600" dirty="0" smtClean="0"/>
              <a:t>d</a:t>
            </a:r>
            <a:endParaRPr lang="en-US" sz="3600" dirty="0"/>
          </a:p>
        </p:txBody>
      </p:sp>
      <p:pic>
        <p:nvPicPr>
          <p:cNvPr id="2" name="Picture 1" descr="16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52" y="441739"/>
            <a:ext cx="2937567" cy="2937567"/>
          </a:xfrm>
          <a:prstGeom prst="rect">
            <a:avLst/>
          </a:prstGeom>
        </p:spPr>
      </p:pic>
      <p:pic>
        <p:nvPicPr>
          <p:cNvPr id="4" name="Picture 3" descr="16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93" y="3577565"/>
            <a:ext cx="2945294" cy="29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0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890" y="274638"/>
            <a:ext cx="6594371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               </a:t>
            </a:r>
            <a:r>
              <a:rPr lang="en-US" dirty="0" smtClean="0"/>
              <a:t>bah bah </a:t>
            </a:r>
            <a:r>
              <a:rPr lang="en-US" dirty="0" smtClean="0"/>
              <a:t>(high pitch x2)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1b</a:t>
            </a:r>
            <a:endParaRPr lang="en-US" sz="3600" dirty="0"/>
          </a:p>
        </p:txBody>
      </p:sp>
      <p:pic>
        <p:nvPicPr>
          <p:cNvPr id="3" name="Picture 2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0" y="4483652"/>
            <a:ext cx="1826247" cy="1826247"/>
          </a:xfrm>
          <a:prstGeom prst="rect">
            <a:avLst/>
          </a:prstGeom>
        </p:spPr>
      </p:pic>
      <p:pic>
        <p:nvPicPr>
          <p:cNvPr id="6" name="Picture 5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90" y="1833217"/>
            <a:ext cx="1826247" cy="1826247"/>
          </a:xfrm>
          <a:prstGeom prst="rect">
            <a:avLst/>
          </a:prstGeom>
        </p:spPr>
      </p:pic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06" y="1985617"/>
            <a:ext cx="1826247" cy="1826247"/>
          </a:xfrm>
          <a:prstGeom prst="rect">
            <a:avLst/>
          </a:prstGeom>
        </p:spPr>
      </p:pic>
      <p:pic>
        <p:nvPicPr>
          <p:cNvPr id="11" name="Picture 10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25" y="1970899"/>
            <a:ext cx="1826247" cy="18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7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014" y="274638"/>
            <a:ext cx="395353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 smtClean="0"/>
              <a:t>bah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1c</a:t>
            </a:r>
            <a:endParaRPr lang="en-US" sz="3600" dirty="0"/>
          </a:p>
        </p:txBody>
      </p:sp>
      <p:pic>
        <p:nvPicPr>
          <p:cNvPr id="3" name="Picture 2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14" y="4633108"/>
            <a:ext cx="1764762" cy="1764762"/>
          </a:xfrm>
          <a:prstGeom prst="rect">
            <a:avLst/>
          </a:prstGeom>
        </p:spPr>
      </p:pic>
      <p:pic>
        <p:nvPicPr>
          <p:cNvPr id="7" name="Picture 6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5" y="2065131"/>
            <a:ext cx="1852734" cy="1852734"/>
          </a:xfrm>
          <a:prstGeom prst="rect">
            <a:avLst/>
          </a:prstGeom>
        </p:spPr>
      </p:pic>
      <p:pic>
        <p:nvPicPr>
          <p:cNvPr id="8" name="Picture 7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91" y="2153103"/>
            <a:ext cx="1764762" cy="1764762"/>
          </a:xfrm>
          <a:prstGeom prst="rect">
            <a:avLst/>
          </a:prstGeom>
        </p:spPr>
      </p:pic>
      <p:pic>
        <p:nvPicPr>
          <p:cNvPr id="10" name="Picture 9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22" y="4701939"/>
            <a:ext cx="1764762" cy="17647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47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014" y="274638"/>
            <a:ext cx="499655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</a:t>
            </a:r>
            <a:br>
              <a:rPr lang="en-US" dirty="0" smtClean="0"/>
            </a:br>
            <a:r>
              <a:rPr lang="en-US" dirty="0" smtClean="0"/>
              <a:t>bah bah </a:t>
            </a:r>
            <a:r>
              <a:rPr lang="en-US" dirty="0" smtClean="0"/>
              <a:t>(low pitch x2)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98" y="319113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1d</a:t>
            </a:r>
            <a:endParaRPr lang="en-US" sz="3600" dirty="0"/>
          </a:p>
        </p:txBody>
      </p:sp>
      <p:pic>
        <p:nvPicPr>
          <p:cNvPr id="3" name="Picture 2" descr="9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3" y="5068957"/>
            <a:ext cx="1601304" cy="1601304"/>
          </a:xfrm>
          <a:prstGeom prst="rect">
            <a:avLst/>
          </a:prstGeom>
        </p:spPr>
      </p:pic>
      <p:pic>
        <p:nvPicPr>
          <p:cNvPr id="6" name="Picture 5" descr="9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87" y="5068957"/>
            <a:ext cx="1601304" cy="1601304"/>
          </a:xfrm>
          <a:prstGeom prst="rect">
            <a:avLst/>
          </a:prstGeom>
        </p:spPr>
      </p:pic>
      <p:pic>
        <p:nvPicPr>
          <p:cNvPr id="7" name="Picture 6" descr="9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92" y="1797879"/>
            <a:ext cx="1601304" cy="1601304"/>
          </a:xfrm>
          <a:prstGeom prst="rect">
            <a:avLst/>
          </a:prstGeom>
        </p:spPr>
      </p:pic>
      <p:pic>
        <p:nvPicPr>
          <p:cNvPr id="8" name="Picture 7" descr="9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1" y="1797879"/>
            <a:ext cx="1601304" cy="160130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Block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1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56" y="319113"/>
            <a:ext cx="4747773" cy="11473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</a:t>
            </a:r>
            <a:r>
              <a:rPr lang="en-US" dirty="0" smtClean="0"/>
              <a:t>bah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</a:t>
            </a:r>
            <a:r>
              <a:rPr lang="en-US" dirty="0" smtClean="0"/>
              <a:t>bah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0923" y="295878"/>
            <a:ext cx="9322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2a</a:t>
            </a:r>
            <a:endParaRPr lang="en-US" sz="3600" dirty="0"/>
          </a:p>
        </p:txBody>
      </p:sp>
      <p:pic>
        <p:nvPicPr>
          <p:cNvPr id="12" name="Picture 11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8" y="4325867"/>
            <a:ext cx="1970899" cy="1970899"/>
          </a:xfrm>
          <a:prstGeom prst="rect">
            <a:avLst/>
          </a:prstGeom>
        </p:spPr>
      </p:pic>
      <p:pic>
        <p:nvPicPr>
          <p:cNvPr id="13" name="Picture 12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4" y="1970899"/>
            <a:ext cx="1970899" cy="1970899"/>
          </a:xfrm>
          <a:prstGeom prst="rect">
            <a:avLst/>
          </a:prstGeom>
        </p:spPr>
      </p:pic>
      <p:pic>
        <p:nvPicPr>
          <p:cNvPr id="14" name="Picture 13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66" y="1970899"/>
            <a:ext cx="1970899" cy="1970899"/>
          </a:xfrm>
          <a:prstGeom prst="rect">
            <a:avLst/>
          </a:prstGeom>
        </p:spPr>
      </p:pic>
      <p:pic>
        <p:nvPicPr>
          <p:cNvPr id="15" name="Picture 14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78" y="2123299"/>
            <a:ext cx="1970899" cy="1970899"/>
          </a:xfrm>
          <a:prstGeom prst="rect">
            <a:avLst/>
          </a:prstGeom>
        </p:spPr>
      </p:pic>
      <p:pic>
        <p:nvPicPr>
          <p:cNvPr id="16" name="Picture 15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53" y="4478267"/>
            <a:ext cx="1970899" cy="197089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613058" y="1970899"/>
            <a:ext cx="0" cy="488710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917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112</Words>
  <Application>Microsoft Macintosh PowerPoint</Application>
  <PresentationFormat>On-screen Show (4:3)</PresentationFormat>
  <Paragraphs>61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BASELINE FOR:  Active voice, Comprehension (1C)</vt:lpstr>
      <vt:lpstr>INSTRUCTIONS:  You are going to see two pictures: one on your left and one on your right. Press the button that is on the side of the picture that matches the sounds you hear.  </vt:lpstr>
      <vt:lpstr>Block 1</vt:lpstr>
      <vt:lpstr>               bah  bah</vt:lpstr>
      <vt:lpstr>               bah bah (high pitch x2) </vt:lpstr>
      <vt:lpstr>bah              bah</vt:lpstr>
      <vt:lpstr>                bah bah (low pitch x2)</vt:lpstr>
      <vt:lpstr>Block 2</vt:lpstr>
      <vt:lpstr>     bah                               bah</vt:lpstr>
      <vt:lpstr>               bah  bah</vt:lpstr>
      <vt:lpstr> bah bah (2 x low pitch)</vt:lpstr>
      <vt:lpstr>        bah bah (2 x high pitch)</vt:lpstr>
      <vt:lpstr>Block 3</vt:lpstr>
      <vt:lpstr>bah bah (2 x high pitch)</vt:lpstr>
      <vt:lpstr>PowerPoint Presentation</vt:lpstr>
      <vt:lpstr>     bah                               bah</vt:lpstr>
      <vt:lpstr>               bah  bah</vt:lpstr>
      <vt:lpstr>Block 4</vt:lpstr>
      <vt:lpstr>PowerPoint Presentation</vt:lpstr>
      <vt:lpstr>               bah  bah</vt:lpstr>
      <vt:lpstr>bah bah (2 x high pitch)</vt:lpstr>
      <vt:lpstr>     bah                               bah</vt:lpstr>
      <vt:lpstr>BASELINE FOR: Active Voice, Production  (1P)</vt:lpstr>
      <vt:lpstr>INSTRUCTIONS:  Silently say your bah so that it matches the picture you see. </vt:lpstr>
      <vt:lpstr>Block 1</vt:lpstr>
      <vt:lpstr>PowerPoint Presentation</vt:lpstr>
      <vt:lpstr>PowerPoint Presentation</vt:lpstr>
      <vt:lpstr>               </vt:lpstr>
      <vt:lpstr>PowerPoint Presentation</vt:lpstr>
      <vt:lpstr>Block 2</vt:lpstr>
      <vt:lpstr>PowerPoint Presentation</vt:lpstr>
      <vt:lpstr>PowerPoint Presentation</vt:lpstr>
      <vt:lpstr>PowerPoint Presentation</vt:lpstr>
      <vt:lpstr>PowerPoint Presentation</vt:lpstr>
      <vt:lpstr>Block 3</vt:lpstr>
      <vt:lpstr>PowerPoint Presentation</vt:lpstr>
      <vt:lpstr>PowerPoint Presentation</vt:lpstr>
      <vt:lpstr>PowerPoint Presentation</vt:lpstr>
      <vt:lpstr>PowerPoint Presentation</vt:lpstr>
      <vt:lpstr>Block 4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BASELINE FOR:  Active voice, Comprehension (1C)</dc:title>
  <dc:creator>Monika</dc:creator>
  <cp:lastModifiedBy>Monika</cp:lastModifiedBy>
  <cp:revision>23</cp:revision>
  <dcterms:created xsi:type="dcterms:W3CDTF">2018-04-17T17:13:50Z</dcterms:created>
  <dcterms:modified xsi:type="dcterms:W3CDTF">2018-04-17T21:35:41Z</dcterms:modified>
</cp:coreProperties>
</file>